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8"/>
  </p:notesMasterIdLst>
  <p:handoutMasterIdLst>
    <p:handoutMasterId r:id="rId29"/>
  </p:handoutMasterIdLst>
  <p:sldIdLst>
    <p:sldId id="256" r:id="rId6"/>
    <p:sldId id="258" r:id="rId7"/>
    <p:sldId id="270" r:id="rId8"/>
    <p:sldId id="271" r:id="rId9"/>
    <p:sldId id="272" r:id="rId10"/>
    <p:sldId id="289" r:id="rId11"/>
    <p:sldId id="283" r:id="rId12"/>
    <p:sldId id="287" r:id="rId13"/>
    <p:sldId id="273" r:id="rId14"/>
    <p:sldId id="290" r:id="rId15"/>
    <p:sldId id="284" r:id="rId16"/>
    <p:sldId id="286" r:id="rId17"/>
    <p:sldId id="274" r:id="rId18"/>
    <p:sldId id="275" r:id="rId19"/>
    <p:sldId id="276" r:id="rId20"/>
    <p:sldId id="277" r:id="rId21"/>
    <p:sldId id="285" r:id="rId22"/>
    <p:sldId id="288" r:id="rId23"/>
    <p:sldId id="278" r:id="rId24"/>
    <p:sldId id="279" r:id="rId25"/>
    <p:sldId id="280" r:id="rId26"/>
    <p:sldId id="281" r:id="rId27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  <a:srgbClr val="CC0000"/>
    <a:srgbClr val="FF3300"/>
    <a:srgbClr val="E9E400"/>
    <a:srgbClr val="FFD47D"/>
    <a:srgbClr val="669900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A29D14-E757-52DF-2485-41F14B4490D1}" v="602" dt="2026-01-15T14:39:22.2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1" autoAdjust="0"/>
    <p:restoredTop sz="94670" autoAdjust="0"/>
  </p:normalViewPr>
  <p:slideViewPr>
    <p:cSldViewPr>
      <p:cViewPr varScale="1">
        <p:scale>
          <a:sx n="111" d="100"/>
          <a:sy n="111" d="100"/>
        </p:scale>
        <p:origin x="-9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68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own Sgt Arkel J" userId="S::arkel.j.brown.mil@usmc.mil::d2e2b63f-e969-48e5-9e3b-71073d34f959" providerId="AD" clId="Web-{67A29D14-E757-52DF-2485-41F14B4490D1}"/>
    <pc:docChg chg="addSld modSld">
      <pc:chgData name="Brown Sgt Arkel J" userId="S::arkel.j.brown.mil@usmc.mil::d2e2b63f-e969-48e5-9e3b-71073d34f959" providerId="AD" clId="Web-{67A29D14-E757-52DF-2485-41F14B4490D1}" dt="2026-01-15T14:39:20.681" v="570" actId="20577"/>
      <pc:docMkLst>
        <pc:docMk/>
      </pc:docMkLst>
      <pc:sldChg chg="modSp">
        <pc:chgData name="Brown Sgt Arkel J" userId="S::arkel.j.brown.mil@usmc.mil::d2e2b63f-e969-48e5-9e3b-71073d34f959" providerId="AD" clId="Web-{67A29D14-E757-52DF-2485-41F14B4490D1}" dt="2026-01-15T14:03:10.238" v="297" actId="20577"/>
        <pc:sldMkLst>
          <pc:docMk/>
          <pc:sldMk cId="0" sldId="272"/>
        </pc:sldMkLst>
        <pc:spChg chg="mod">
          <ac:chgData name="Brown Sgt Arkel J" userId="S::arkel.j.brown.mil@usmc.mil::d2e2b63f-e969-48e5-9e3b-71073d34f959" providerId="AD" clId="Web-{67A29D14-E757-52DF-2485-41F14B4490D1}" dt="2026-01-15T13:32:56.182" v="271" actId="20577"/>
          <ac:spMkLst>
            <pc:docMk/>
            <pc:sldMk cId="0" sldId="272"/>
            <ac:spMk id="3" creationId="{A13531DE-83ED-1C22-5AA5-F8A1D48868B6}"/>
          </ac:spMkLst>
        </pc:spChg>
        <pc:spChg chg="mod">
          <ac:chgData name="Brown Sgt Arkel J" userId="S::arkel.j.brown.mil@usmc.mil::d2e2b63f-e969-48e5-9e3b-71073d34f959" providerId="AD" clId="Web-{67A29D14-E757-52DF-2485-41F14B4490D1}" dt="2026-01-15T14:03:10.238" v="297" actId="20577"/>
          <ac:spMkLst>
            <pc:docMk/>
            <pc:sldMk cId="0" sldId="272"/>
            <ac:spMk id="7172" creationId="{EB57AE92-2F46-6BD9-2A1D-0527626BE020}"/>
          </ac:spMkLst>
        </pc:spChg>
      </pc:sldChg>
      <pc:sldChg chg="modSp">
        <pc:chgData name="Brown Sgt Arkel J" userId="S::arkel.j.brown.mil@usmc.mil::d2e2b63f-e969-48e5-9e3b-71073d34f959" providerId="AD" clId="Web-{67A29D14-E757-52DF-2485-41F14B4490D1}" dt="2026-01-15T14:38:20.070" v="565" actId="20577"/>
        <pc:sldMkLst>
          <pc:docMk/>
          <pc:sldMk cId="0" sldId="273"/>
        </pc:sldMkLst>
        <pc:spChg chg="mod">
          <ac:chgData name="Brown Sgt Arkel J" userId="S::arkel.j.brown.mil@usmc.mil::d2e2b63f-e969-48e5-9e3b-71073d34f959" providerId="AD" clId="Web-{67A29D14-E757-52DF-2485-41F14B4490D1}" dt="2026-01-15T14:38:11.273" v="557" actId="20577"/>
          <ac:spMkLst>
            <pc:docMk/>
            <pc:sldMk cId="0" sldId="273"/>
            <ac:spMk id="10243" creationId="{2E5ACB46-76CD-3ABD-0EFD-79C8E40D814F}"/>
          </ac:spMkLst>
        </pc:spChg>
        <pc:spChg chg="mod">
          <ac:chgData name="Brown Sgt Arkel J" userId="S::arkel.j.brown.mil@usmc.mil::d2e2b63f-e969-48e5-9e3b-71073d34f959" providerId="AD" clId="Web-{67A29D14-E757-52DF-2485-41F14B4490D1}" dt="2026-01-15T14:38:20.070" v="565" actId="20577"/>
          <ac:spMkLst>
            <pc:docMk/>
            <pc:sldMk cId="0" sldId="273"/>
            <ac:spMk id="10244" creationId="{600C0977-156E-5018-1DFF-310756BC2ADD}"/>
          </ac:spMkLst>
        </pc:spChg>
      </pc:sldChg>
      <pc:sldChg chg="addSp delSp modSp new">
        <pc:chgData name="Brown Sgt Arkel J" userId="S::arkel.j.brown.mil@usmc.mil::d2e2b63f-e969-48e5-9e3b-71073d34f959" providerId="AD" clId="Web-{67A29D14-E757-52DF-2485-41F14B4490D1}" dt="2026-01-15T14:06:59.537" v="325" actId="20577"/>
        <pc:sldMkLst>
          <pc:docMk/>
          <pc:sldMk cId="76419840" sldId="289"/>
        </pc:sldMkLst>
        <pc:spChg chg="mod">
          <ac:chgData name="Brown Sgt Arkel J" userId="S::arkel.j.brown.mil@usmc.mil::d2e2b63f-e969-48e5-9e3b-71073d34f959" providerId="AD" clId="Web-{67A29D14-E757-52DF-2485-41F14B4490D1}" dt="2026-01-15T12:50:28.260" v="13" actId="20577"/>
          <ac:spMkLst>
            <pc:docMk/>
            <pc:sldMk cId="76419840" sldId="289"/>
            <ac:spMk id="2" creationId="{0E24B526-AD98-A70D-5676-0E2027C900C5}"/>
          </ac:spMkLst>
        </pc:spChg>
        <pc:spChg chg="mod">
          <ac:chgData name="Brown Sgt Arkel J" userId="S::arkel.j.brown.mil@usmc.mil::d2e2b63f-e969-48e5-9e3b-71073d34f959" providerId="AD" clId="Web-{67A29D14-E757-52DF-2485-41F14B4490D1}" dt="2026-01-15T13:33:11.807" v="278" actId="20577"/>
          <ac:spMkLst>
            <pc:docMk/>
            <pc:sldMk cId="76419840" sldId="289"/>
            <ac:spMk id="3" creationId="{410676BE-08AC-3F41-5D47-233C7AF139BA}"/>
          </ac:spMkLst>
        </pc:spChg>
        <pc:spChg chg="add mod">
          <ac:chgData name="Brown Sgt Arkel J" userId="S::arkel.j.brown.mil@usmc.mil::d2e2b63f-e969-48e5-9e3b-71073d34f959" providerId="AD" clId="Web-{67A29D14-E757-52DF-2485-41F14B4490D1}" dt="2026-01-15T14:06:59.537" v="325" actId="20577"/>
          <ac:spMkLst>
            <pc:docMk/>
            <pc:sldMk cId="76419840" sldId="289"/>
            <ac:spMk id="4" creationId="{F067FBB9-6089-F417-ED75-281A80CFB480}"/>
          </ac:spMkLst>
        </pc:spChg>
        <pc:spChg chg="del">
          <ac:chgData name="Brown Sgt Arkel J" userId="S::arkel.j.brown.mil@usmc.mil::d2e2b63f-e969-48e5-9e3b-71073d34f959" providerId="AD" clId="Web-{67A29D14-E757-52DF-2485-41F14B4490D1}" dt="2026-01-15T13:31:43.130" v="243"/>
          <ac:spMkLst>
            <pc:docMk/>
            <pc:sldMk cId="76419840" sldId="289"/>
            <ac:spMk id="4" creationId="{F9CE7CCB-FAA7-4933-FE15-75AD085817F1}"/>
          </ac:spMkLst>
        </pc:spChg>
      </pc:sldChg>
      <pc:sldChg chg="modSp new">
        <pc:chgData name="Brown Sgt Arkel J" userId="S::arkel.j.brown.mil@usmc.mil::d2e2b63f-e969-48e5-9e3b-71073d34f959" providerId="AD" clId="Web-{67A29D14-E757-52DF-2485-41F14B4490D1}" dt="2026-01-15T14:39:20.681" v="570" actId="20577"/>
        <pc:sldMkLst>
          <pc:docMk/>
          <pc:sldMk cId="1750092331" sldId="290"/>
        </pc:sldMkLst>
        <pc:spChg chg="mod">
          <ac:chgData name="Brown Sgt Arkel J" userId="S::arkel.j.brown.mil@usmc.mil::d2e2b63f-e969-48e5-9e3b-71073d34f959" providerId="AD" clId="Web-{67A29D14-E757-52DF-2485-41F14B4490D1}" dt="2026-01-15T14:32:41.399" v="356" actId="20577"/>
          <ac:spMkLst>
            <pc:docMk/>
            <pc:sldMk cId="1750092331" sldId="290"/>
            <ac:spMk id="2" creationId="{B93B8419-49D0-51D6-06AD-2C5B93E93D25}"/>
          </ac:spMkLst>
        </pc:spChg>
        <pc:spChg chg="mod">
          <ac:chgData name="Brown Sgt Arkel J" userId="S::arkel.j.brown.mil@usmc.mil::d2e2b63f-e969-48e5-9e3b-71073d34f959" providerId="AD" clId="Web-{67A29D14-E757-52DF-2485-41F14B4490D1}" dt="2026-01-15T14:32:07.462" v="346" actId="20577"/>
          <ac:spMkLst>
            <pc:docMk/>
            <pc:sldMk cId="1750092331" sldId="290"/>
            <ac:spMk id="3" creationId="{8C282330-6F2A-1AB9-62AD-B9AE66D8BED8}"/>
          </ac:spMkLst>
        </pc:spChg>
        <pc:spChg chg="mod">
          <ac:chgData name="Brown Sgt Arkel J" userId="S::arkel.j.brown.mil@usmc.mil::d2e2b63f-e969-48e5-9e3b-71073d34f959" providerId="AD" clId="Web-{67A29D14-E757-52DF-2485-41F14B4490D1}" dt="2026-01-15T14:39:20.681" v="570" actId="20577"/>
          <ac:spMkLst>
            <pc:docMk/>
            <pc:sldMk cId="1750092331" sldId="290"/>
            <ac:spMk id="4" creationId="{55FEEB76-CD8D-70AA-F1F0-454305BC4EB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A127A895-DB76-7727-AD08-3A4666D2EB3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285C1C20-FBD9-E8DD-7CEB-89F9A724AB5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D1DF0655-C7F3-73C2-68C5-B0A583C4B43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>
            <a:extLst>
              <a:ext uri="{FF2B5EF4-FFF2-40B4-BE49-F238E27FC236}">
                <a16:creationId xmlns:a16="http://schemas.microsoft.com/office/drawing/2014/main" id="{C6032909-1B3D-518C-6569-4C81D76DE83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02D69BEF-7579-4296-A3DB-AA2827F6B7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8E9CC463-E970-E302-BEBB-57D53FCA778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8A03F841-C1CD-AB07-75EA-B90B876E36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>
            <a:extLst>
              <a:ext uri="{FF2B5EF4-FFF2-40B4-BE49-F238E27FC236}">
                <a16:creationId xmlns:a16="http://schemas.microsoft.com/office/drawing/2014/main" id="{ECB6D61E-893F-EEF9-A58C-775BE74AE82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609922DA-3E0D-E6E5-8E16-C342326CA21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6425"/>
            <a:ext cx="51435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0D634E97-2407-2DC7-9222-33368B0A2B7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5F53F821-E72B-3529-2BA1-C4BC8A1B9B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E471DDC8-4977-4E02-84A8-D39B6BE6453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0">
            <a:extLst>
              <a:ext uri="{FF2B5EF4-FFF2-40B4-BE49-F238E27FC236}">
                <a16:creationId xmlns:a16="http://schemas.microsoft.com/office/drawing/2014/main" id="{06D946F4-F483-DD7B-9C4E-7B3B65C975ED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9476190" imgH="19666667" progId="MSPhotoEd.3">
                  <p:embed/>
                </p:oleObj>
              </mc:Choice>
              <mc:Fallback>
                <p:oleObj name="Photo Editor Photo" r:id="rId2" imgW="19476190" imgH="19666667" progId="MSPhotoEd.3">
                  <p:embed/>
                  <p:pic>
                    <p:nvPicPr>
                      <p:cNvPr id="2050" name="Object 40">
                        <a:extLst>
                          <a:ext uri="{FF2B5EF4-FFF2-40B4-BE49-F238E27FC236}">
                            <a16:creationId xmlns:a16="http://schemas.microsoft.com/office/drawing/2014/main" id="{47D94A05-1697-4DA6-D000-16A07EF756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7">
            <a:extLst>
              <a:ext uri="{FF2B5EF4-FFF2-40B4-BE49-F238E27FC236}">
                <a16:creationId xmlns:a16="http://schemas.microsoft.com/office/drawing/2014/main" id="{A33386A8-0915-5C17-C291-1AEA58F40C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36B0B4-D80B-D921-6F26-E86D728A94C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200" y="6096000"/>
            <a:ext cx="830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altLang="en-US" b="1" i="1" dirty="0">
                <a:solidFill>
                  <a:srgbClr val="808000"/>
                </a:solidFill>
                <a:effectLst/>
                <a:latin typeface="Arial" charset="0"/>
              </a:rPr>
              <a:t>Marine Corps Martial Arts Program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2819400"/>
          </a:xfrm>
          <a:prstGeom prst="rect">
            <a:avLst/>
          </a:prstGeom>
          <a:effectLst/>
        </p:spPr>
        <p:txBody>
          <a:bodyPr/>
          <a:lstStyle>
            <a:lvl1pPr>
              <a:defRPr b="1" baseline="0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619500" y="3048000"/>
            <a:ext cx="27432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837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09800" y="3048000"/>
            <a:ext cx="55626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 baseline="0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3519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1143000"/>
          </a:xfrm>
          <a:prstGeom prst="rect">
            <a:avLst/>
          </a:prstGeom>
          <a:effectLst/>
        </p:spPr>
        <p:txBody>
          <a:bodyPr/>
          <a:lstStyle>
            <a:lvl1pPr>
              <a:defRPr b="1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525963"/>
          </a:xfrm>
          <a:prstGeom prst="rect">
            <a:avLst/>
          </a:prstGeo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7317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0">
            <a:extLst>
              <a:ext uri="{FF2B5EF4-FFF2-40B4-BE49-F238E27FC236}">
                <a16:creationId xmlns:a16="http://schemas.microsoft.com/office/drawing/2014/main" id="{61B7C265-5A1C-5682-8883-B9DF981C6CE8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5" imgW="19476190" imgH="19666667" progId="MSPhotoEd.3">
                  <p:embed/>
                </p:oleObj>
              </mc:Choice>
              <mc:Fallback>
                <p:oleObj name="Photo Editor Photo" r:id="rId5" imgW="19476190" imgH="19666667" progId="MSPhotoEd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7">
            <a:extLst>
              <a:ext uri="{FF2B5EF4-FFF2-40B4-BE49-F238E27FC236}">
                <a16:creationId xmlns:a16="http://schemas.microsoft.com/office/drawing/2014/main" id="{A2720045-D93C-44F9-E7A8-EF12CEA576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5" r:id="rId2"/>
    <p:sldLayoutId id="2147483686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84AA0E08-1BF3-32B1-FA5A-5B1263B4F62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HUMAN DIMENSIONS OF COMBAT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BC2C95AB-E7D5-6283-799D-EDCDC7519BF0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3352800" y="3048000"/>
            <a:ext cx="32766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MAIB1055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B8419-49D0-51D6-06AD-2C5B93E93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 dirty="0">
                <a:cs typeface="Arial"/>
              </a:rPr>
              <a:t>RESPONSE CYCLE CONT.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282330-6F2A-1AB9-62AD-B9AE66D8B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0" indent="0">
              <a:buNone/>
            </a:pPr>
            <a:r>
              <a:rPr lang="en-US" dirty="0">
                <a:cs typeface="Arial"/>
              </a:rPr>
              <a:t>Six Stages</a:t>
            </a:r>
          </a:p>
          <a:p>
            <a:r>
              <a:rPr lang="en-US" dirty="0">
                <a:cs typeface="Arial"/>
              </a:rPr>
              <a:t>Alarm – here comes trouble</a:t>
            </a:r>
          </a:p>
          <a:p>
            <a:r>
              <a:rPr lang="en-US" dirty="0">
                <a:cs typeface="Arial"/>
              </a:rPr>
              <a:t>Vulnerability awareness – react or freeze</a:t>
            </a:r>
          </a:p>
          <a:p>
            <a:r>
              <a:rPr lang="en-US" dirty="0">
                <a:cs typeface="Arial"/>
              </a:rPr>
              <a:t>Refocus – activate skills</a:t>
            </a:r>
          </a:p>
          <a:p>
            <a:r>
              <a:rPr lang="en-US" dirty="0">
                <a:cs typeface="Arial"/>
              </a:rPr>
              <a:t>Survival – gain control</a:t>
            </a:r>
          </a:p>
          <a:p>
            <a:r>
              <a:rPr lang="en-US" dirty="0">
                <a:cs typeface="Arial"/>
              </a:rPr>
              <a:t>Here goes – commit to action</a:t>
            </a:r>
          </a:p>
          <a:p>
            <a:r>
              <a:rPr lang="en-US" dirty="0">
                <a:cs typeface="Arial"/>
              </a:rPr>
              <a:t>Response – deploying action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EEB76-CD8D-70AA-F1F0-454305BC4EB5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 lIns="91440" tIns="45720" rIns="91440" bIns="45720" anchor="t"/>
          <a:lstStyle/>
          <a:p>
            <a:r>
              <a:rPr lang="en-US" dirty="0">
                <a:cs typeface="Arial"/>
              </a:rPr>
              <a:t>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092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1">
            <a:extLst>
              <a:ext uri="{FF2B5EF4-FFF2-40B4-BE49-F238E27FC236}">
                <a16:creationId xmlns:a16="http://schemas.microsoft.com/office/drawing/2014/main" id="{C9FDA20B-BA8C-3825-81C5-2BB918BEF4AA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42ED0128-DF4E-AA40-25B7-8BF1414C6180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Response Mechanisms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>
            <a:extLst>
              <a:ext uri="{FF2B5EF4-FFF2-40B4-BE49-F238E27FC236}">
                <a16:creationId xmlns:a16="http://schemas.microsoft.com/office/drawing/2014/main" id="{BB261DBC-1913-018D-990B-4ED207E7A52F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1905000" y="3048000"/>
            <a:ext cx="60960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RESPONSE MECHANISMS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B6B28E9D-0270-A826-3C37-AFAE3B20701C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Fight or Flight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D639A2B4-453F-D341-9408-51E5615EA1F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RESPONSE MECHANISMS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5BBD55-130B-478A-7D0B-74FF50F11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Fight or Flight</a:t>
            </a:r>
          </a:p>
          <a:p>
            <a:pPr>
              <a:defRPr/>
            </a:pPr>
            <a:r>
              <a:rPr lang="en-US" dirty="0"/>
              <a:t>Natural response to flee</a:t>
            </a:r>
          </a:p>
          <a:p>
            <a:pPr>
              <a:defRPr/>
            </a:pPr>
            <a:r>
              <a:rPr lang="en-US" dirty="0"/>
              <a:t>Tendency to protect others</a:t>
            </a:r>
          </a:p>
          <a:p>
            <a:pPr>
              <a:defRPr/>
            </a:pPr>
            <a:r>
              <a:rPr lang="en-US" dirty="0"/>
              <a:t>Trained fight response</a:t>
            </a:r>
          </a:p>
          <a:p>
            <a:pPr>
              <a:defRPr/>
            </a:pPr>
            <a:r>
              <a:rPr lang="en-US" dirty="0"/>
              <a:t>Immediate action drills</a:t>
            </a:r>
          </a:p>
          <a:p>
            <a:pPr>
              <a:defRPr/>
            </a:pPr>
            <a:r>
              <a:rPr lang="en-US" dirty="0"/>
              <a:t>Tough, realistic, team oriented training</a:t>
            </a:r>
          </a:p>
          <a:p>
            <a:pPr>
              <a:defRPr/>
            </a:pPr>
            <a:r>
              <a:rPr lang="en-US" dirty="0"/>
              <a:t>The worst thing to do is freeze</a:t>
            </a:r>
          </a:p>
          <a:p>
            <a:pPr lvl="1">
              <a:defRPr/>
            </a:pPr>
            <a:endParaRPr lang="en-US" dirty="0"/>
          </a:p>
        </p:txBody>
      </p:sp>
      <p:sp>
        <p:nvSpPr>
          <p:cNvPr id="13316" name="Content Placeholder 3">
            <a:extLst>
              <a:ext uri="{FF2B5EF4-FFF2-40B4-BE49-F238E27FC236}">
                <a16:creationId xmlns:a16="http://schemas.microsoft.com/office/drawing/2014/main" id="{2C28C13D-FDA5-3857-2A0F-94650EC75989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Predatory vs. Affective Behavior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F41B184-55DA-F034-4427-700BA9F9ACA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RESPONSE MECHANISMS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58FF1-D3F3-395C-6227-D96719DB9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5400"/>
            <a:ext cx="8305800" cy="46783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Predatory vs. Affective Behavior</a:t>
            </a:r>
          </a:p>
          <a:p>
            <a:pPr>
              <a:defRPr/>
            </a:pPr>
            <a:r>
              <a:rPr lang="en-US" dirty="0"/>
              <a:t>Predatory</a:t>
            </a:r>
          </a:p>
          <a:p>
            <a:pPr lvl="1">
              <a:defRPr/>
            </a:pPr>
            <a:r>
              <a:rPr lang="en-US" dirty="0"/>
              <a:t>Stalking behavior</a:t>
            </a:r>
          </a:p>
          <a:p>
            <a:pPr lvl="1">
              <a:defRPr/>
            </a:pPr>
            <a:r>
              <a:rPr lang="en-US" dirty="0"/>
              <a:t>Extremely focuses</a:t>
            </a:r>
          </a:p>
          <a:p>
            <a:pPr lvl="1">
              <a:defRPr/>
            </a:pPr>
            <a:r>
              <a:rPr lang="en-US" dirty="0"/>
              <a:t>Manifest adaptive traits</a:t>
            </a:r>
          </a:p>
          <a:p>
            <a:pPr>
              <a:defRPr/>
            </a:pPr>
            <a:r>
              <a:rPr lang="en-US" dirty="0"/>
              <a:t>Affective</a:t>
            </a:r>
          </a:p>
          <a:p>
            <a:pPr lvl="1">
              <a:defRPr/>
            </a:pPr>
            <a:r>
              <a:rPr lang="en-US" dirty="0"/>
              <a:t>Overt physical and vocal displays</a:t>
            </a:r>
          </a:p>
          <a:p>
            <a:pPr lvl="1">
              <a:defRPr/>
            </a:pPr>
            <a:r>
              <a:rPr lang="en-US" dirty="0"/>
              <a:t>Increased adrenaline, heart rate &amp; breathing</a:t>
            </a:r>
          </a:p>
          <a:p>
            <a:pPr lvl="1">
              <a:defRPr/>
            </a:pPr>
            <a:r>
              <a:rPr lang="en-US" dirty="0"/>
              <a:t>Ineffective &amp; difficult to sustain</a:t>
            </a:r>
          </a:p>
          <a:p>
            <a:pPr lvl="1">
              <a:defRPr/>
            </a:pPr>
            <a:r>
              <a:rPr lang="en-US" dirty="0"/>
              <a:t>Innate adaptive traits</a:t>
            </a:r>
          </a:p>
        </p:txBody>
      </p:sp>
      <p:sp>
        <p:nvSpPr>
          <p:cNvPr id="14340" name="Content Placeholder 3">
            <a:extLst>
              <a:ext uri="{FF2B5EF4-FFF2-40B4-BE49-F238E27FC236}">
                <a16:creationId xmlns:a16="http://schemas.microsoft.com/office/drawing/2014/main" id="{AFE29D90-AB9D-066D-B359-FA093EFD1E6E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Inter-Species, Intra-Species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37C81B7C-A63C-21C6-AE10-4A19E77FB23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RESPONSE MECHANISMS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1FDB8-DC9B-51A4-2654-2836FC64D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5400"/>
            <a:ext cx="8305800" cy="46783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Inter-Species, Intra-Species</a:t>
            </a:r>
          </a:p>
          <a:p>
            <a:pPr>
              <a:defRPr/>
            </a:pPr>
            <a:r>
              <a:rPr lang="en-US" dirty="0"/>
              <a:t>Inter-species</a:t>
            </a:r>
          </a:p>
          <a:p>
            <a:pPr lvl="1">
              <a:defRPr/>
            </a:pPr>
            <a:r>
              <a:rPr lang="en-US" dirty="0"/>
              <a:t>Different species</a:t>
            </a:r>
          </a:p>
          <a:p>
            <a:pPr lvl="1">
              <a:defRPr/>
            </a:pPr>
            <a:r>
              <a:rPr lang="en-US" dirty="0"/>
              <a:t>Food chain relationship</a:t>
            </a:r>
          </a:p>
          <a:p>
            <a:pPr lvl="1">
              <a:defRPr/>
            </a:pPr>
            <a:r>
              <a:rPr lang="en-US" dirty="0"/>
              <a:t>Predatory behavior</a:t>
            </a:r>
          </a:p>
          <a:p>
            <a:pPr>
              <a:defRPr/>
            </a:pPr>
            <a:r>
              <a:rPr lang="en-US" dirty="0"/>
              <a:t>Intra-species</a:t>
            </a:r>
          </a:p>
          <a:p>
            <a:pPr lvl="1">
              <a:defRPr/>
            </a:pPr>
            <a:r>
              <a:rPr lang="en-US" dirty="0"/>
              <a:t>Same species</a:t>
            </a:r>
          </a:p>
          <a:p>
            <a:pPr lvl="1">
              <a:defRPr/>
            </a:pPr>
            <a:r>
              <a:rPr lang="en-US" dirty="0"/>
              <a:t>Establishing dominance</a:t>
            </a:r>
          </a:p>
          <a:p>
            <a:pPr lvl="1">
              <a:defRPr/>
            </a:pPr>
            <a:r>
              <a:rPr lang="en-US" dirty="0"/>
              <a:t>Affective behavior</a:t>
            </a:r>
          </a:p>
        </p:txBody>
      </p:sp>
      <p:sp>
        <p:nvSpPr>
          <p:cNvPr id="15364" name="Content Placeholder 3">
            <a:extLst>
              <a:ext uri="{FF2B5EF4-FFF2-40B4-BE49-F238E27FC236}">
                <a16:creationId xmlns:a16="http://schemas.microsoft.com/office/drawing/2014/main" id="{E3AEFE65-3D31-37C4-4E87-06F8E630CA7E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Pseudo-Predatory Behavior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DFC0527A-FF59-5023-2B63-E84BECD5F9E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RESPONSE MECHANISMS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D91D5-4B46-58E5-41D5-CB9B73563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8305800" cy="44497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Pseudo-Predatory Behavior</a:t>
            </a:r>
          </a:p>
          <a:p>
            <a:pPr>
              <a:defRPr/>
            </a:pPr>
            <a:r>
              <a:rPr lang="en-US" dirty="0"/>
              <a:t>Between humans</a:t>
            </a:r>
          </a:p>
          <a:p>
            <a:pPr>
              <a:defRPr/>
            </a:pPr>
            <a:r>
              <a:rPr lang="en-US" dirty="0"/>
              <a:t>Predatory intra-species behavior</a:t>
            </a:r>
          </a:p>
          <a:p>
            <a:pPr>
              <a:defRPr/>
            </a:pPr>
            <a:r>
              <a:rPr lang="en-US" dirty="0"/>
              <a:t>Depersonalize the enemy</a:t>
            </a:r>
          </a:p>
          <a:p>
            <a:pPr>
              <a:defRPr/>
            </a:pPr>
            <a:r>
              <a:rPr lang="en-US" dirty="0"/>
              <a:t>Killing a lower life</a:t>
            </a:r>
          </a:p>
        </p:txBody>
      </p:sp>
      <p:sp>
        <p:nvSpPr>
          <p:cNvPr id="16388" name="Content Placeholder 3">
            <a:extLst>
              <a:ext uri="{FF2B5EF4-FFF2-40B4-BE49-F238E27FC236}">
                <a16:creationId xmlns:a16="http://schemas.microsoft.com/office/drawing/2014/main" id="{1BB93C62-7722-6EE9-EC34-08A460BC1E6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>
            <a:extLst>
              <a:ext uri="{FF2B5EF4-FFF2-40B4-BE49-F238E27FC236}">
                <a16:creationId xmlns:a16="http://schemas.microsoft.com/office/drawing/2014/main" id="{D92F4588-8A56-2892-70C0-E6F4DA0A8174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5F9FE18-6151-42DB-BC9A-8AE51F8837C5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Survival Attributes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>
            <a:extLst>
              <a:ext uri="{FF2B5EF4-FFF2-40B4-BE49-F238E27FC236}">
                <a16:creationId xmlns:a16="http://schemas.microsoft.com/office/drawing/2014/main" id="{73FD293D-8024-2C8D-A06A-20566A1FD30B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SURVIVAL ATTRIBUTES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99CB9D85-2A11-D239-55CC-5DF6833BA4FB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Survival Attributes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4865440F-C94A-A23D-3C33-964359E3432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SURVIVAL ATTRIBUTES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037B5401-EE77-AF89-A92A-264A3F2486F8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1371600"/>
            <a:ext cx="8305800" cy="4602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High level of physical fitness</a:t>
            </a:r>
          </a:p>
          <a:p>
            <a:pPr lvl="1"/>
            <a:r>
              <a:rPr lang="en-US" altLang="en-US"/>
              <a:t>Physical ability to fight</a:t>
            </a:r>
          </a:p>
          <a:p>
            <a:r>
              <a:rPr lang="en-US" altLang="en-US"/>
              <a:t>Gross familiarity with weapon systems</a:t>
            </a:r>
          </a:p>
          <a:p>
            <a:pPr lvl="1"/>
            <a:r>
              <a:rPr lang="en-US" altLang="en-US"/>
              <a:t>Reflex like skills</a:t>
            </a:r>
          </a:p>
          <a:p>
            <a:pPr lvl="1"/>
            <a:r>
              <a:rPr lang="en-US" altLang="en-US"/>
              <a:t>No time to think</a:t>
            </a:r>
          </a:p>
          <a:p>
            <a:r>
              <a:rPr lang="en-US" altLang="en-US"/>
              <a:t>Mental preparation</a:t>
            </a:r>
          </a:p>
          <a:p>
            <a:pPr lvl="1"/>
            <a:r>
              <a:rPr lang="en-US" altLang="en-US"/>
              <a:t>Build determination</a:t>
            </a:r>
          </a:p>
          <a:p>
            <a:pPr lvl="1"/>
            <a:r>
              <a:rPr lang="en-US" altLang="en-US"/>
              <a:t>Develop warrior attributes</a:t>
            </a:r>
          </a:p>
        </p:txBody>
      </p:sp>
      <p:sp>
        <p:nvSpPr>
          <p:cNvPr id="19460" name="Content Placeholder 3">
            <a:extLst>
              <a:ext uri="{FF2B5EF4-FFF2-40B4-BE49-F238E27FC236}">
                <a16:creationId xmlns:a16="http://schemas.microsoft.com/office/drawing/2014/main" id="{F96AB69A-F870-BF1F-E407-3B973939B812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Post Action Coping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3C1B7C99-A16B-4FA5-CBB1-7AD1C797A25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OVERVIEW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0F5D54AA-7DF6-63C0-903E-F0BA1DEA1AD4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1600200"/>
            <a:ext cx="8305800" cy="4373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Pressures</a:t>
            </a:r>
          </a:p>
          <a:p>
            <a:r>
              <a:rPr lang="en-US" altLang="en-US"/>
              <a:t>Response Cycle</a:t>
            </a:r>
          </a:p>
          <a:p>
            <a:r>
              <a:rPr lang="en-US" altLang="en-US"/>
              <a:t>Response Mechanisms</a:t>
            </a:r>
          </a:p>
          <a:p>
            <a:r>
              <a:rPr lang="en-US" altLang="en-US"/>
              <a:t>Survival Attributes</a:t>
            </a:r>
          </a:p>
        </p:txBody>
      </p:sp>
      <p:sp>
        <p:nvSpPr>
          <p:cNvPr id="4100" name="Content Placeholder 3">
            <a:extLst>
              <a:ext uri="{FF2B5EF4-FFF2-40B4-BE49-F238E27FC236}">
                <a16:creationId xmlns:a16="http://schemas.microsoft.com/office/drawing/2014/main" id="{BC9DEFB0-53E5-78D0-33FB-19685B201A1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Pressures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B5E0D7C-E956-69AF-14D8-F59BBD09A3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SURVIVAL ATTRIBUTES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DA689374-5F17-8340-97DF-8608701552A9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1371600"/>
            <a:ext cx="8305800" cy="4602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Post action coping</a:t>
            </a:r>
          </a:p>
          <a:p>
            <a:pPr lvl="1"/>
            <a:r>
              <a:rPr lang="en-US" altLang="en-US"/>
              <a:t>Communication</a:t>
            </a:r>
          </a:p>
          <a:p>
            <a:pPr lvl="1"/>
            <a:r>
              <a:rPr lang="en-US" altLang="en-US"/>
              <a:t>Compassion</a:t>
            </a:r>
          </a:p>
          <a:p>
            <a:pPr lvl="1"/>
            <a:r>
              <a:rPr lang="en-US" altLang="en-US"/>
              <a:t>Control</a:t>
            </a:r>
          </a:p>
          <a:p>
            <a:pPr lvl="1"/>
            <a:r>
              <a:rPr lang="en-US" altLang="en-US"/>
              <a:t>Conviction</a:t>
            </a:r>
          </a:p>
          <a:p>
            <a:pPr lvl="1"/>
            <a:r>
              <a:rPr lang="en-US" altLang="en-US"/>
              <a:t>Clear conscience</a:t>
            </a:r>
          </a:p>
          <a:p>
            <a:pPr lvl="1"/>
            <a:r>
              <a:rPr lang="en-US" altLang="en-US"/>
              <a:t>Hope</a:t>
            </a:r>
          </a:p>
        </p:txBody>
      </p:sp>
      <p:sp>
        <p:nvSpPr>
          <p:cNvPr id="20484" name="Content Placeholder 3">
            <a:extLst>
              <a:ext uri="{FF2B5EF4-FFF2-40B4-BE49-F238E27FC236}">
                <a16:creationId xmlns:a16="http://schemas.microsoft.com/office/drawing/2014/main" id="{BDB14722-8341-9A21-9E48-C589730803C8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1">
            <a:extLst>
              <a:ext uri="{FF2B5EF4-FFF2-40B4-BE49-F238E27FC236}">
                <a16:creationId xmlns:a16="http://schemas.microsoft.com/office/drawing/2014/main" id="{A3556A29-FA31-FE4C-2189-32192E9293EB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id="{37130E44-61A5-2F41-246B-116E379FDF33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33AD0EEF-5AB5-6FE4-C015-728B0B29EA2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83E7CBF0-D1B3-DA53-316B-8463A69ACC9D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1600200"/>
            <a:ext cx="8305800" cy="4373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Pressures</a:t>
            </a:r>
          </a:p>
          <a:p>
            <a:r>
              <a:rPr lang="en-US" altLang="en-US"/>
              <a:t>Response Cycle</a:t>
            </a:r>
          </a:p>
          <a:p>
            <a:r>
              <a:rPr lang="en-US" altLang="en-US"/>
              <a:t>Response Mechanisms</a:t>
            </a:r>
          </a:p>
          <a:p>
            <a:r>
              <a:rPr lang="en-US" altLang="en-US"/>
              <a:t>Survival Attributes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05BE97C-4006-4AAB-11B3-EF93271586A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PRESSURES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DB8B93F4-2F0E-438B-C2F8-676D42A22CB5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Internal and external</a:t>
            </a:r>
          </a:p>
          <a:p>
            <a:r>
              <a:rPr lang="en-US" altLang="en-US"/>
              <a:t>Dynamic system</a:t>
            </a:r>
          </a:p>
          <a:p>
            <a:r>
              <a:rPr lang="en-US" altLang="en-US"/>
              <a:t>Chain reaction</a:t>
            </a:r>
          </a:p>
        </p:txBody>
      </p:sp>
      <p:sp>
        <p:nvSpPr>
          <p:cNvPr id="5124" name="Content Placeholder 3">
            <a:extLst>
              <a:ext uri="{FF2B5EF4-FFF2-40B4-BE49-F238E27FC236}">
                <a16:creationId xmlns:a16="http://schemas.microsoft.com/office/drawing/2014/main" id="{C2E949A8-8B4F-B199-0C32-1BCBDDE08BE2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Internal Pressures</a:t>
            </a:r>
          </a:p>
        </p:txBody>
      </p:sp>
      <p:pic>
        <p:nvPicPr>
          <p:cNvPr id="5125" name="Object 1">
            <a:extLst>
              <a:ext uri="{FF2B5EF4-FFF2-40B4-BE49-F238E27FC236}">
                <a16:creationId xmlns:a16="http://schemas.microsoft.com/office/drawing/2014/main" id="{5DB76EDC-3889-3F87-236B-18B4613D95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4" b="-154"/>
          <a:stretch>
            <a:fillRect/>
          </a:stretch>
        </p:blipFill>
        <p:spPr bwMode="auto">
          <a:xfrm>
            <a:off x="4267200" y="1570038"/>
            <a:ext cx="44958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7975FD31-C080-301B-6EF7-3DD1EB4B2B9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PRESSURES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49ED0-B282-031C-E232-E3C442DAC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Internal Pressures</a:t>
            </a:r>
          </a:p>
          <a:p>
            <a:pPr>
              <a:defRPr/>
            </a:pPr>
            <a:r>
              <a:rPr lang="en-US" dirty="0"/>
              <a:t>Emotional – fear, anger, joy, love, sadness, surprise</a:t>
            </a:r>
          </a:p>
          <a:p>
            <a:pPr>
              <a:defRPr/>
            </a:pPr>
            <a:r>
              <a:rPr lang="en-US" dirty="0"/>
              <a:t>Physiological – heart rate, pupil dilation, bladder voiding, tunnel vision, shaking</a:t>
            </a:r>
          </a:p>
          <a:p>
            <a:pPr>
              <a:defRPr/>
            </a:pPr>
            <a:r>
              <a:rPr lang="en-US" dirty="0"/>
              <a:t>Psychological – stress, tunnel vision, tachypsychia, auditory exclusion, precognition, cognitive dissonance</a:t>
            </a:r>
          </a:p>
        </p:txBody>
      </p:sp>
      <p:sp>
        <p:nvSpPr>
          <p:cNvPr id="6148" name="Content Placeholder 3">
            <a:extLst>
              <a:ext uri="{FF2B5EF4-FFF2-40B4-BE49-F238E27FC236}">
                <a16:creationId xmlns:a16="http://schemas.microsoft.com/office/drawing/2014/main" id="{E2F75709-4DB3-F864-4479-03F70AD66695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External Pressures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EA5CCB7-C78A-084B-2152-FB9B4B7EF7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PRESSURES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531DE-83ED-1C22-5AA5-F8A1D48868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0" indent="0">
              <a:buFontTx/>
              <a:buNone/>
              <a:defRPr/>
            </a:pPr>
            <a:r>
              <a:rPr lang="en-US" u="sng" dirty="0"/>
              <a:t>External Pressures</a:t>
            </a:r>
          </a:p>
          <a:p>
            <a:pPr>
              <a:defRPr/>
            </a:pPr>
            <a:r>
              <a:rPr lang="en-US" dirty="0"/>
              <a:t>Personal issues – family, medical, financial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Political, religious, cultural, ethnic, racial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Climate, geography, resources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7172" name="Content Placeholder 3">
            <a:extLst>
              <a:ext uri="{FF2B5EF4-FFF2-40B4-BE49-F238E27FC236}">
                <a16:creationId xmlns:a16="http://schemas.microsoft.com/office/drawing/2014/main" id="{EB57AE92-2F46-6BD9-2A1D-0527626BE020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cs typeface="Arial"/>
              </a:rPr>
              <a:t>Five Stressors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4B526-AD98-A70D-5676-0E2027C90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 dirty="0">
                <a:cs typeface="Arial"/>
              </a:rPr>
              <a:t>PRESSURES CONT.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676BE-08AC-3F41-5D47-233C7AF13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7771"/>
            <a:ext cx="8305800" cy="5958977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en-US" u="sng" dirty="0">
                <a:cs typeface="Arial"/>
              </a:rPr>
              <a:t>External Pressures Cont.</a:t>
            </a:r>
          </a:p>
          <a:p>
            <a:pPr>
              <a:buFont typeface="Arial"/>
              <a:buChar char="•"/>
            </a:pPr>
            <a:r>
              <a:rPr lang="en-US" dirty="0">
                <a:cs typeface="Arial"/>
              </a:rPr>
              <a:t>Five Stresses of combat</a:t>
            </a:r>
          </a:p>
          <a:p>
            <a:pPr marL="457200" indent="-457200">
              <a:buAutoNum type="alphaUcPeriod"/>
            </a:pPr>
            <a:r>
              <a:rPr lang="en-US" sz="1600" dirty="0">
                <a:cs typeface="Arial"/>
              </a:rPr>
              <a:t>Extreme risk and fear,</a:t>
            </a:r>
          </a:p>
          <a:p>
            <a:pPr marL="457200" indent="-457200">
              <a:buAutoNum type="alphaUcPeriod"/>
            </a:pPr>
            <a:r>
              <a:rPr lang="en-US" sz="1600" dirty="0">
                <a:cs typeface="Arial"/>
              </a:rPr>
              <a:t> fog of war, </a:t>
            </a:r>
          </a:p>
          <a:p>
            <a:pPr marL="457200" indent="-457200">
              <a:buAutoNum type="alphaUcPeriod"/>
            </a:pPr>
            <a:r>
              <a:rPr lang="en-US" sz="1600" dirty="0">
                <a:cs typeface="Arial"/>
              </a:rPr>
              <a:t>discomfort and fatigue,</a:t>
            </a:r>
          </a:p>
          <a:p>
            <a:pPr marL="457200" indent="-457200">
              <a:buAutoNum type="alphaUcPeriod"/>
            </a:pPr>
            <a:r>
              <a:rPr lang="en-US" sz="1600" dirty="0">
                <a:cs typeface="Arial"/>
              </a:rPr>
              <a:t> casualties,</a:t>
            </a:r>
          </a:p>
          <a:p>
            <a:pPr marL="457200" indent="-457200">
              <a:buAutoNum type="alphaUcPeriod"/>
            </a:pPr>
            <a:r>
              <a:rPr lang="en-US" sz="1600" dirty="0">
                <a:cs typeface="Arial"/>
              </a:rPr>
              <a:t> boredom.</a:t>
            </a:r>
            <a:endParaRPr lang="en-US" sz="1600">
              <a:cs typeface="Arial"/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>
                <a:cs typeface="Arial"/>
              </a:rPr>
              <a:t>Nine elements of combat</a:t>
            </a:r>
          </a:p>
          <a:p>
            <a:pPr marL="514350" indent="-514350">
              <a:buAutoNum type="alphaUcPeriod"/>
            </a:pPr>
            <a:r>
              <a:rPr lang="en-US" sz="1600" dirty="0">
                <a:cs typeface="Arial"/>
              </a:rPr>
              <a:t>Confusion/lack of information</a:t>
            </a:r>
          </a:p>
          <a:p>
            <a:pPr marL="514350" indent="-514350">
              <a:buAutoNum type="alphaUcPeriod"/>
            </a:pPr>
            <a:r>
              <a:rPr lang="en-US" sz="1600" dirty="0">
                <a:cs typeface="Arial"/>
              </a:rPr>
              <a:t>Casualties</a:t>
            </a:r>
          </a:p>
          <a:p>
            <a:pPr marL="514350" indent="-514350">
              <a:buAutoNum type="alphaUcPeriod"/>
            </a:pPr>
            <a:r>
              <a:rPr lang="en-US" sz="1600" dirty="0">
                <a:cs typeface="Arial"/>
              </a:rPr>
              <a:t>Violent sights and sounds</a:t>
            </a:r>
          </a:p>
          <a:p>
            <a:pPr marL="514350" indent="-514350">
              <a:buAutoNum type="alphaUcPeriod"/>
            </a:pPr>
            <a:r>
              <a:rPr lang="en-US" sz="1600" dirty="0">
                <a:cs typeface="Arial"/>
              </a:rPr>
              <a:t>Feelings of isolation</a:t>
            </a:r>
          </a:p>
          <a:p>
            <a:pPr marL="514350" indent="-514350">
              <a:buAutoNum type="alphaUcPeriod"/>
            </a:pPr>
            <a:r>
              <a:rPr lang="en-US" sz="1600" dirty="0">
                <a:cs typeface="Arial"/>
              </a:rPr>
              <a:t>Communication</a:t>
            </a:r>
          </a:p>
          <a:p>
            <a:pPr marL="514350" indent="-514350">
              <a:buAutoNum type="alphaUcPeriod"/>
            </a:pPr>
            <a:r>
              <a:rPr lang="en-US" sz="1600" dirty="0">
                <a:cs typeface="Arial"/>
              </a:rPr>
              <a:t>Individual discomfort and fatigue</a:t>
            </a:r>
          </a:p>
          <a:p>
            <a:pPr marL="514350" indent="-514350">
              <a:buAutoNum type="alphaUcPeriod"/>
            </a:pPr>
            <a:r>
              <a:rPr lang="en-US" sz="1600" dirty="0">
                <a:cs typeface="Arial"/>
              </a:rPr>
              <a:t>Fear, stress, and mental fatigue</a:t>
            </a:r>
          </a:p>
          <a:p>
            <a:pPr marL="514350" indent="-514350">
              <a:buAutoNum type="alphaUcPeriod"/>
            </a:pPr>
            <a:r>
              <a:rPr lang="en-US" sz="1600" dirty="0">
                <a:cs typeface="Arial"/>
              </a:rPr>
              <a:t>Continuous Operations</a:t>
            </a:r>
          </a:p>
          <a:p>
            <a:pPr marL="514350" indent="-514350">
              <a:buAutoNum type="alphaUcPeriod"/>
            </a:pPr>
            <a:r>
              <a:rPr lang="en-US" sz="1600" dirty="0">
                <a:cs typeface="Arial"/>
              </a:rPr>
              <a:t>Homesickness</a:t>
            </a:r>
          </a:p>
          <a:p>
            <a:pPr marL="0" indent="0">
              <a:buNone/>
            </a:pPr>
            <a:endParaRPr lang="en-US" dirty="0"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67FBB9-6089-F417-ED75-281A80CFB480}"/>
              </a:ext>
            </a:extLst>
          </p:cNvPr>
          <p:cNvSpPr txBox="1"/>
          <p:nvPr/>
        </p:nvSpPr>
        <p:spPr>
          <a:xfrm>
            <a:off x="3190164" y="6641910"/>
            <a:ext cx="2743200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latin typeface="Times New Roman"/>
                <a:cs typeface="Times New Roman"/>
              </a:rPr>
              <a:t>                                    </a:t>
            </a:r>
            <a:r>
              <a:rPr lang="en-US" sz="1000" dirty="0">
                <a:latin typeface="Times New Roman"/>
                <a:cs typeface="Times New Roman"/>
              </a:rPr>
              <a:t>      Questions</a:t>
            </a:r>
          </a:p>
        </p:txBody>
      </p:sp>
    </p:spTree>
    <p:extLst>
      <p:ext uri="{BB962C8B-B14F-4D97-AF65-F5344CB8AC3E}">
        <p14:creationId xmlns:p14="http://schemas.microsoft.com/office/powerpoint/2010/main" val="76419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1">
            <a:extLst>
              <a:ext uri="{FF2B5EF4-FFF2-40B4-BE49-F238E27FC236}">
                <a16:creationId xmlns:a16="http://schemas.microsoft.com/office/drawing/2014/main" id="{1717FBC1-98BE-7872-426F-892537E25379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8170626-3898-6EC0-85E2-28D3C824EAD8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Response Cycle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1">
            <a:extLst>
              <a:ext uri="{FF2B5EF4-FFF2-40B4-BE49-F238E27FC236}">
                <a16:creationId xmlns:a16="http://schemas.microsoft.com/office/drawing/2014/main" id="{AA53B63C-2CDB-FC82-8AF4-416973F7075D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RESPONSE CYCLE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13046149-7FEE-F92C-14EE-4E4B079CA171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Response Cycle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DD0364B-F854-C71D-38B6-8C2C35DF3EA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RESPONSE CYCLE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2E5ACB46-76CD-3ABD-0EFD-79C8E40D814F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1174630"/>
            <a:ext cx="83058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sz="2800" dirty="0">
                <a:cs typeface="Arial"/>
              </a:rPr>
              <a:t>Response Cycle- We use a model with six stages to describe the stages we progress through when confronted with a life-threatening situation.</a:t>
            </a:r>
            <a:endParaRPr lang="en-US">
              <a:cs typeface="Arial"/>
            </a:endParaRPr>
          </a:p>
          <a:p>
            <a:pPr marL="0" indent="0">
              <a:buNone/>
            </a:pPr>
            <a:endParaRPr lang="en-US" sz="2800" dirty="0">
              <a:cs typeface="Arial"/>
            </a:endParaRPr>
          </a:p>
          <a:p>
            <a:pPr marL="0" indent="0">
              <a:buNone/>
            </a:pPr>
            <a:r>
              <a:rPr lang="en-US" sz="2800" dirty="0">
                <a:cs typeface="Arial"/>
              </a:rPr>
              <a:t>Six Stages- Vulnerability Awareness, Alarm, Refocus, Survival, Here Goes, Response</a:t>
            </a:r>
          </a:p>
        </p:txBody>
      </p:sp>
      <p:sp>
        <p:nvSpPr>
          <p:cNvPr id="10244" name="Content Placeholder 3">
            <a:extLst>
              <a:ext uri="{FF2B5EF4-FFF2-40B4-BE49-F238E27FC236}">
                <a16:creationId xmlns:a16="http://schemas.microsoft.com/office/drawing/2014/main" id="{600C0977-156E-5018-1DFF-310756BC2AD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cs typeface="Arial"/>
              </a:rPr>
              <a:t>Six Stages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aab2f3690d7d27c8764b038ba719940c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c2356605358f50deaed3ed1ff6cf7f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Props1.xml><?xml version="1.0" encoding="utf-8"?>
<ds:datastoreItem xmlns:ds="http://schemas.openxmlformats.org/officeDocument/2006/customXml" ds:itemID="{571E017D-0BA5-4E7F-BB7D-57648796BD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A1A550-7A0F-4028-8944-F401C11F39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eb0d1cb-3530-4b7f-bb89-a508544b11ee"/>
    <ds:schemaRef ds:uri="6b9264be-5619-4c78-9ef0-2c96fbb997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4E7EECE-7BC7-4731-88ED-CD2E782F32F2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AA34B4FE-51E3-4F49-A9F2-65BB8330E32F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0eb0d1cb-3530-4b7f-bb89-a508544b11ee"/>
    <ds:schemaRef ds:uri="6b9264be-5619-4c78-9ef0-2c96fbb997d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4137</TotalTime>
  <Words>337</Words>
  <Application>Microsoft Office PowerPoint</Application>
  <PresentationFormat>On-screen Show (4:3)</PresentationFormat>
  <Paragraphs>112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Default Design</vt:lpstr>
      <vt:lpstr>HUMAN DIMENSIONS OF COMBAT</vt:lpstr>
      <vt:lpstr>OVERVIEW</vt:lpstr>
      <vt:lpstr>PRESSURES</vt:lpstr>
      <vt:lpstr>PRESSURES</vt:lpstr>
      <vt:lpstr>PRESSURES</vt:lpstr>
      <vt:lpstr>PRESSURES CONT.</vt:lpstr>
      <vt:lpstr>PowerPoint Presentation</vt:lpstr>
      <vt:lpstr>PowerPoint Presentation</vt:lpstr>
      <vt:lpstr>RESPONSE CYCLE</vt:lpstr>
      <vt:lpstr>RESPONSE CYCLE CONT.</vt:lpstr>
      <vt:lpstr>PowerPoint Presentation</vt:lpstr>
      <vt:lpstr>PowerPoint Presentation</vt:lpstr>
      <vt:lpstr>RESPONSE MECHANISMS</vt:lpstr>
      <vt:lpstr>RESPONSE MECHANISMS</vt:lpstr>
      <vt:lpstr>RESPONSE MECHANISMS</vt:lpstr>
      <vt:lpstr>RESPONSE MECHANISMS</vt:lpstr>
      <vt:lpstr>PowerPoint Presentation</vt:lpstr>
      <vt:lpstr>PowerPoint Presentation</vt:lpstr>
      <vt:lpstr>SURVIVAL ATTRIBUTES</vt:lpstr>
      <vt:lpstr>SURVIVAL ATTRIBUTES</vt:lpstr>
      <vt:lpstr>PowerPoint Presentation</vt:lpstr>
      <vt:lpstr>REVIEW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DIMENSIONS OF COMBAT</dc:title>
  <dc:creator>PENSAK</dc:creator>
  <cp:lastModifiedBy>Hodgdon SSgt Andrew C</cp:lastModifiedBy>
  <cp:revision>254</cp:revision>
  <cp:lastPrinted>2015-05-07T13:04:30Z</cp:lastPrinted>
  <dcterms:created xsi:type="dcterms:W3CDTF">2000-10-15T12:17:48Z</dcterms:created>
  <dcterms:modified xsi:type="dcterms:W3CDTF">2026-01-15T14:39:28Z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JP3W3T2S65KT-962-142</vt:lpwstr>
  </property>
  <property fmtid="{D5CDD505-2E9C-101B-9397-08002B2CF9AE}" pid="3" name="_dlc_DocIdItemGuid">
    <vt:lpwstr>63ab2c20-bfad-43ac-ab47-14c84b352278</vt:lpwstr>
  </property>
  <property fmtid="{D5CDD505-2E9C-101B-9397-08002B2CF9AE}" pid="4" name="_dlc_DocIdUrl">
    <vt:lpwstr>https://vce.tecom.usmc.mil/sites/trngcmd/tbs/tbsmace/_layouts/DocIdRedir.aspx?ID=JP3W3T2S65KT-962-142, JP3W3T2S65KT-962-142</vt:lpwstr>
  </property>
  <property fmtid="{D5CDD505-2E9C-101B-9397-08002B2CF9AE}" pid="5" name="Order">
    <vt:lpwstr>7400.00000000000</vt:lpwstr>
  </property>
  <property fmtid="{D5CDD505-2E9C-101B-9397-08002B2CF9AE}" pid="6" name="Category">
    <vt:lpwstr>MAIT Course Media</vt:lpwstr>
  </property>
  <property fmtid="{D5CDD505-2E9C-101B-9397-08002B2CF9AE}" pid="7" name="Public Category">
    <vt:lpwstr>MAI Course Media</vt:lpwstr>
  </property>
  <property fmtid="{D5CDD505-2E9C-101B-9397-08002B2CF9AE}" pid="8" name="Lesson">
    <vt:lpwstr>MAIB1055 Human Dimensions of Combat</vt:lpwstr>
  </property>
  <property fmtid="{D5CDD505-2E9C-101B-9397-08002B2CF9AE}" pid="9" name="display_urn:schemas-microsoft-com:office:office#Editor">
    <vt:lpwstr>Hodgdon SSgt Andrew C</vt:lpwstr>
  </property>
  <property fmtid="{D5CDD505-2E9C-101B-9397-08002B2CF9AE}" pid="10" name="xd_Signature">
    <vt:lpwstr/>
  </property>
  <property fmtid="{D5CDD505-2E9C-101B-9397-08002B2CF9AE}" pid="11" name="TemplateUrl">
    <vt:lpwstr/>
  </property>
  <property fmtid="{D5CDD505-2E9C-101B-9397-08002B2CF9AE}" pid="12" name="xd_ProgID">
    <vt:lpwstr/>
  </property>
  <property fmtid="{D5CDD505-2E9C-101B-9397-08002B2CF9AE}" pid="13" name="_dlc_DocIdPersistId">
    <vt:lpwstr/>
  </property>
  <property fmtid="{D5CDD505-2E9C-101B-9397-08002B2CF9AE}" pid="14" name="display_urn:schemas-microsoft-com:office:office#Author">
    <vt:lpwstr>Hodgdon SSgt Andrew C</vt:lpwstr>
  </property>
  <property fmtid="{D5CDD505-2E9C-101B-9397-08002B2CF9AE}" pid="15" name="_SourceUrl">
    <vt:lpwstr/>
  </property>
  <property fmtid="{D5CDD505-2E9C-101B-9397-08002B2CF9AE}" pid="16" name="_SharedFileIndex">
    <vt:lpwstr/>
  </property>
  <property fmtid="{D5CDD505-2E9C-101B-9397-08002B2CF9AE}" pid="17" name="ContentTypeId">
    <vt:lpwstr>0x01010024C984713177D64BA47D1778D0A588D7</vt:lpwstr>
  </property>
  <property fmtid="{D5CDD505-2E9C-101B-9397-08002B2CF9AE}" pid="18" name="MediaServiceImageTags">
    <vt:lpwstr/>
  </property>
</Properties>
</file>